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2" r:id="rId1"/>
  </p:sldMasterIdLst>
  <p:notesMasterIdLst>
    <p:notesMasterId r:id="rId13"/>
  </p:notesMasterIdLst>
  <p:sldIdLst>
    <p:sldId id="257" r:id="rId2"/>
    <p:sldId id="293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273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itchFamily="2" charset="0"/>
      <p:regular r:id="rId18"/>
      <p:bold r:id="rId19"/>
    </p:embeddedFont>
    <p:embeddedFont>
      <p:font typeface="Open Sans Light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Light" panose="02000000000000000000" pitchFamily="2" charset="0"/>
      <p:regular r:id="rId25"/>
      <p:italic r:id="rId26"/>
    </p:embeddedFont>
    <p:embeddedFont>
      <p:font typeface="Roboto SemiBold" panose="02000000000000000000" pitchFamily="2" charset="0"/>
      <p:bold r:id="rId27"/>
      <p:boldItalic r:id="rId28"/>
    </p:embeddedFont>
    <p:embeddedFont>
      <p:font typeface="Sofia Sans" pitchFamily="2" charset="0"/>
      <p:regular r:id="rId29"/>
      <p:bold r:id="rId30"/>
      <p:italic r:id="rId31"/>
      <p:boldItalic r:id="rId32"/>
    </p:embeddedFont>
    <p:embeddedFont>
      <p:font typeface="Sofia Sans ExtraBold" pitchFamily="2" charset="0"/>
      <p:bold r:id="rId33"/>
      <p:boldItalic r:id="rId34"/>
    </p:embeddedFont>
    <p:embeddedFont>
      <p:font typeface="Sofia Sans Light" pitchFamily="2" charset="0"/>
      <p:regular r:id="rId35"/>
      <p:italic r:id="rId36"/>
    </p:embeddedFont>
    <p:embeddedFont>
      <p:font typeface="Sofia Sans Semi Condensed Light" pitchFamily="2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>
      <p:cViewPr varScale="1">
        <p:scale>
          <a:sx n="110" d="100"/>
          <a:sy n="110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DFCA9E69-C792-4881-AC16-2DDD985AFAA3}" type="datetimeFigureOut">
              <a:rPr lang="en-US" smtClean="0"/>
              <a:pPr/>
              <a:t>2025-10-01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F62899F1-AC67-4BF0-9836-C632E77D48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4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0">
            <a:extLst>
              <a:ext uri="{FF2B5EF4-FFF2-40B4-BE49-F238E27FC236}">
                <a16:creationId xmlns:a16="http://schemas.microsoft.com/office/drawing/2014/main" id="{A1B7BFAA-D0FB-420D-AB5C-74056FCF72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2343150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72D3531B-BAD8-4E19-B602-7ACCC70CCEA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695450"/>
            <a:ext cx="9144000" cy="8001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buNone/>
              <a:defRPr sz="44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42E53-776F-43A0-9FF3-9902EB1DCF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9338" y="29686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58236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133351"/>
            <a:ext cx="8758989" cy="91439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spc="-100" baseline="0" dirty="0">
                <a:effectLst/>
                <a:latin typeface="Sofia Sans ExtraBold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 defTabSz="914378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11" y="1200150"/>
            <a:ext cx="8758989" cy="380999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b="1" dirty="0" smtClean="0"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800088" indent="-342900">
              <a:buFont typeface="Sofia Sans Semi Condensed Light" pitchFamily="2" charset="0"/>
              <a:buChar char="–"/>
              <a:def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198539" indent="-285750">
              <a:buFont typeface="Sofia Sans Semi Condensed Light" pitchFamily="2" charset="0"/>
              <a:buChar char="–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</a:defRPr>
            </a:lvl4pPr>
            <a:lvl5pPr>
              <a:def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lvl="0" indent="0" defTabSz="914378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742931" lvl="1" indent="-285743" defTabSz="914378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06" lvl="2" indent="0" defTabSz="914378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23" lvl="3" indent="-173034" defTabSz="91437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55918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3350"/>
            <a:ext cx="8686800" cy="48958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b="1" dirty="0"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800100" indent="-342900">
              <a:buFont typeface="Sofia Sans Semi Condensed Light" pitchFamily="2" charset="0"/>
              <a:buChar char="–"/>
              <a:def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198562" indent="-285750">
              <a:buFont typeface="Sofia Sans Semi Condensed Light" pitchFamily="2" charset="0"/>
              <a:buChar char="–"/>
              <a:def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</a:defRPr>
            </a:lvl4pPr>
            <a:lvl5pPr>
              <a:defRPr lang="en-US" sz="2400" dirty="0">
                <a:effectLst/>
              </a:defRPr>
            </a:lvl5pPr>
          </a:lstStyle>
          <a:p>
            <a:pPr marL="0" lvl="0" indent="0">
              <a:spcBef>
                <a:spcPts val="900"/>
              </a:spcBef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375420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359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defTabSz="914400">
              <a:spcBef>
                <a:spcPct val="20000"/>
              </a:spcBef>
              <a:buNone/>
            </a:pPr>
            <a:r>
              <a:rPr lang="en-US" dirty="0"/>
              <a:t>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23" lvl="3" indent="-173034" defTabSz="91437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884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4" r:id="rId2"/>
    <p:sldLayoutId id="2147483675" r:id="rId3"/>
    <p:sldLayoutId id="2147483668" r:id="rId4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2800" b="1" kern="1200" smtClean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2400" b="0" i="0" kern="1200" smtClean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600" b="0" kern="1200" smtClean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600" kern="1200" smtClean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lock and a large number&#10;&#10;Description automatically generated with medium confidence">
            <a:extLst>
              <a:ext uri="{FF2B5EF4-FFF2-40B4-BE49-F238E27FC236}">
                <a16:creationId xmlns:a16="http://schemas.microsoft.com/office/drawing/2014/main" id="{EE465EA5-80CC-6D7B-7052-9EB334C1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41" y="2754253"/>
            <a:ext cx="2798118" cy="2098589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/>
              <a:t>Задача на асистента </a:t>
            </a:r>
            <a:r>
              <a:rPr lang="en-US"/>
              <a:t>A04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Телемания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3E77F-7B0B-4375-ABAB-747A8D49C812}"/>
              </a:ext>
            </a:extLst>
          </p:cNvPr>
          <p:cNvSpPr txBox="1"/>
          <p:nvPr/>
        </p:nvSpPr>
        <p:spPr>
          <a:xfrm>
            <a:off x="0" y="488958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bg-BG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  <a:ea typeface="Roboto Light" panose="02000000000000000000" pitchFamily="2" charset="0"/>
              </a:rPr>
              <a:t>ОСНОВИ НА КОМПЮТЪРНАТА ГРАФИКА   •   гл. ас. д-р ОЛЕГ КОНСТАНТИНОВ   •   ИТ-ФМИ-СУ   •   2025</a:t>
            </a:r>
            <a:endParaRPr lang="en-US" sz="1200" dirty="0">
              <a:solidFill>
                <a:prstClr val="black">
                  <a:lumMod val="65000"/>
                  <a:lumOff val="35000"/>
                </a:prstClr>
              </a:solidFill>
              <a:latin typeface="Sofia Sans Semi Condensed Light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Предаване</a:t>
            </a:r>
            <a:endParaRPr lang="en-US" dirty="0"/>
          </a:p>
          <a:p>
            <a:pPr lvl="1"/>
            <a:r>
              <a:rPr lang="bg-BG" dirty="0"/>
              <a:t>Решението е файл с име 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a0</a:t>
            </a:r>
            <a:r>
              <a:rPr lang="bg-BG" dirty="0">
                <a:solidFill>
                  <a:srgbClr val="FF0000"/>
                </a:solidFill>
                <a:latin typeface="Sofia Sans" pitchFamily="2" charset="0"/>
              </a:rPr>
              <a:t>4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-nMInnnnnnn.html</a:t>
            </a:r>
            <a:r>
              <a:rPr lang="en-US" dirty="0"/>
              <a:t>,</a:t>
            </a:r>
            <a:br>
              <a:rPr lang="bg-BG" dirty="0"/>
            </a:br>
            <a:r>
              <a:rPr lang="bg-BG" dirty="0"/>
              <a:t>където </a:t>
            </a:r>
            <a:r>
              <a:rPr lang="en-US" dirty="0" err="1">
                <a:solidFill>
                  <a:srgbClr val="FF0000"/>
                </a:solidFill>
                <a:latin typeface="Sofia Sans" pitchFamily="2" charset="0"/>
              </a:rPr>
              <a:t>nMInnnnnnn</a:t>
            </a:r>
            <a:r>
              <a:rPr lang="bg-BG" dirty="0"/>
              <a:t> е факултетният номер</a:t>
            </a:r>
          </a:p>
          <a:p>
            <a:pPr lvl="1"/>
            <a:r>
              <a:rPr lang="bg-BG" dirty="0"/>
              <a:t>Предава се през Мудъл</a:t>
            </a:r>
          </a:p>
          <a:p>
            <a:pPr marL="0" indent="0">
              <a:buNone/>
            </a:pPr>
            <a:r>
              <a:rPr lang="bg-BG" dirty="0"/>
              <a:t>Срок</a:t>
            </a:r>
            <a:endParaRPr lang="en-US" dirty="0"/>
          </a:p>
          <a:p>
            <a:pPr lvl="1"/>
            <a:r>
              <a:rPr lang="bg-BG" dirty="0"/>
              <a:t>от 00:00 на 1</a:t>
            </a:r>
            <a:r>
              <a:rPr lang="en-US" dirty="0"/>
              <a:t>7</a:t>
            </a:r>
            <a:r>
              <a:rPr lang="bg-BG" dirty="0"/>
              <a:t>.1</a:t>
            </a:r>
            <a:r>
              <a:rPr lang="en-US" dirty="0"/>
              <a:t>1</a:t>
            </a:r>
            <a:r>
              <a:rPr lang="bg-BG" dirty="0"/>
              <a:t>.202</a:t>
            </a:r>
            <a:r>
              <a:rPr lang="en-US" dirty="0"/>
              <a:t>5</a:t>
            </a:r>
            <a:r>
              <a:rPr lang="bg-BG" dirty="0"/>
              <a:t> г.</a:t>
            </a:r>
          </a:p>
          <a:p>
            <a:pPr lvl="1"/>
            <a:r>
              <a:rPr lang="bg-BG" dirty="0"/>
              <a:t>до 23:59 на 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30</a:t>
            </a:r>
            <a:r>
              <a:rPr lang="bg-BG" dirty="0">
                <a:solidFill>
                  <a:srgbClr val="FF0000"/>
                </a:solidFill>
                <a:latin typeface="Sofia Sans" pitchFamily="2" charset="0"/>
              </a:rPr>
              <a:t>.1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1</a:t>
            </a:r>
            <a:r>
              <a:rPr lang="bg-BG" dirty="0">
                <a:solidFill>
                  <a:srgbClr val="FF0000"/>
                </a:solidFill>
                <a:latin typeface="Sofia Sans" pitchFamily="2" charset="0"/>
              </a:rPr>
              <a:t>.202</a:t>
            </a:r>
            <a:r>
              <a:rPr lang="en-US" dirty="0">
                <a:solidFill>
                  <a:srgbClr val="FF0000"/>
                </a:solidFill>
                <a:latin typeface="Sofia Sans" pitchFamily="2" charset="0"/>
              </a:rPr>
              <a:t>5</a:t>
            </a:r>
            <a:r>
              <a:rPr lang="bg-BG" dirty="0"/>
              <a:t> г.</a:t>
            </a:r>
          </a:p>
        </p:txBody>
      </p:sp>
    </p:spTree>
    <p:extLst>
      <p:ext uri="{BB962C8B-B14F-4D97-AF65-F5344CB8AC3E}">
        <p14:creationId xmlns:p14="http://schemas.microsoft.com/office/powerpoint/2010/main" val="2563256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C9B3242-11E8-B9EF-ED02-E8B6C5E353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r>
              <a:rPr lang="bg-BG" sz="4950" dirty="0">
                <a:solidFill>
                  <a:sysClr val="windowText" lastClr="000000"/>
                </a:solidFill>
                <a:latin typeface="Sofia Sans" pitchFamily="2" charset="0"/>
              </a:rPr>
              <a:t>Край</a:t>
            </a:r>
            <a:endParaRPr lang="en-US" sz="4950" dirty="0">
              <a:solidFill>
                <a:sysClr val="windowText" lastClr="000000"/>
              </a:solidFill>
              <a:latin typeface="Sofia Sans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6A74-4362-499D-9535-16ADEA96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21 ноември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E5B4223-4509-4372-8E60-513717D76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dirty="0"/>
              <a:t>21 ноември e световен ден на телевизията</a:t>
            </a:r>
          </a:p>
          <a:p>
            <a:pPr marL="803275" lvl="2" indent="0">
              <a:buNone/>
            </a:pPr>
            <a:r>
              <a:rPr lang="ru-RU" dirty="0"/>
              <a:t>(приет с резолюция на ООН през 1996 г.)</a:t>
            </a:r>
          </a:p>
          <a:p>
            <a:pPr lvl="1"/>
            <a:r>
              <a:rPr lang="ru-RU" dirty="0"/>
              <a:t>Всеки вероятно има телевизор вкъщи и поне един</a:t>
            </a:r>
            <a:br>
              <a:rPr lang="ru-RU" dirty="0"/>
            </a:br>
            <a:r>
              <a:rPr lang="ru-RU" dirty="0"/>
              <a:t>любим канал, който гледа от време на време </a:t>
            </a:r>
            <a:r>
              <a:rPr lang="bg-BG" dirty="0">
                <a:sym typeface="Wingdings" pitchFamily="2" charset="2"/>
              </a:rPr>
              <a:t></a:t>
            </a:r>
            <a:endParaRPr lang="ru-RU" dirty="0"/>
          </a:p>
          <a:p>
            <a:pPr lvl="1"/>
            <a:r>
              <a:rPr lang="ru-RU" dirty="0"/>
              <a:t>Пресъздайте по нестандартен начин логото на ТВ канал или производител на телевизори, използвайки механични части.</a:t>
            </a:r>
          </a:p>
          <a:p>
            <a:pPr lvl="1"/>
            <a:r>
              <a:rPr lang="ru-RU" dirty="0"/>
              <a:t>Работете посредством методите, разгледани по време на упражнения 05 и 06.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37510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6240D-507C-4AB6-95CB-41C2ED0A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ysClr val="windowText" lastClr="000000"/>
                </a:solidFill>
                <a:latin typeface="Sofia Sans" pitchFamily="2" charset="0"/>
              </a:rPr>
              <a:t>Разпределение по поток</a:t>
            </a:r>
            <a:endParaRPr lang="bg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DD425-6CD2-4680-AA83-2719FB42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Поток 1: </a:t>
            </a:r>
            <a:r>
              <a:rPr lang="ru-RU" b="0" dirty="0">
                <a:latin typeface="Sofia Sans Light" pitchFamily="2" charset="0"/>
              </a:rPr>
              <a:t>лого на ТВ канал</a:t>
            </a:r>
          </a:p>
          <a:p>
            <a:pPr marL="0" indent="0">
              <a:buNone/>
            </a:pPr>
            <a:r>
              <a:rPr lang="ru-RU" dirty="0"/>
              <a:t>Поток 2: </a:t>
            </a:r>
            <a:r>
              <a:rPr lang="ru-RU" b="0" dirty="0">
                <a:latin typeface="Sofia Sans Light" pitchFamily="2" charset="0"/>
              </a:rPr>
              <a:t>лого на производител на телевизори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50145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BA86-C4BF-4005-B5C3-EFF4F16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685783">
              <a:defRPr/>
            </a:pPr>
            <a: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  <a:t>Разпределение по групи</a:t>
            </a:r>
            <a:b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</a:br>
            <a:r>
              <a:rPr lang="bg-BG" dirty="0">
                <a:solidFill>
                  <a:sysClr val="windowText" lastClr="000000"/>
                </a:solidFill>
                <a:latin typeface="Sofia Sans" pitchFamily="2" charset="0"/>
              </a:rPr>
              <a:t>Лога</a:t>
            </a:r>
            <a:endParaRPr lang="bg-BG" dirty="0"/>
          </a:p>
        </p:txBody>
      </p:sp>
      <p:sp>
        <p:nvSpPr>
          <p:cNvPr id="4" name="TextBox 95">
            <a:extLst>
              <a:ext uri="{FF2B5EF4-FFF2-40B4-BE49-F238E27FC236}">
                <a16:creationId xmlns:a16="http://schemas.microsoft.com/office/drawing/2014/main" id="{5CB9F921-1A87-460D-BE84-9A6751822421}"/>
              </a:ext>
            </a:extLst>
          </p:cNvPr>
          <p:cNvSpPr txBox="1"/>
          <p:nvPr/>
        </p:nvSpPr>
        <p:spPr>
          <a:xfrm>
            <a:off x="1466727" y="1064959"/>
            <a:ext cx="12746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1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Cartoon Network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5" name="TextBox 96">
            <a:extLst>
              <a:ext uri="{FF2B5EF4-FFF2-40B4-BE49-F238E27FC236}">
                <a16:creationId xmlns:a16="http://schemas.microsoft.com/office/drawing/2014/main" id="{EFCBEDAF-75ED-4478-9D19-25A024765BE4}"/>
              </a:ext>
            </a:extLst>
          </p:cNvPr>
          <p:cNvSpPr txBox="1"/>
          <p:nvPr/>
        </p:nvSpPr>
        <p:spPr>
          <a:xfrm>
            <a:off x="3830955" y="1064960"/>
            <a:ext cx="14820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2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MTV</a:t>
            </a:r>
            <a:endParaRPr lang="bg-BG" sz="135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6" name="TextBox 97">
            <a:extLst>
              <a:ext uri="{FF2B5EF4-FFF2-40B4-BE49-F238E27FC236}">
                <a16:creationId xmlns:a16="http://schemas.microsoft.com/office/drawing/2014/main" id="{3BF5613B-C6F9-4F74-B34E-CD250D7A2EB8}"/>
              </a:ext>
            </a:extLst>
          </p:cNvPr>
          <p:cNvSpPr txBox="1"/>
          <p:nvPr/>
        </p:nvSpPr>
        <p:spPr>
          <a:xfrm>
            <a:off x="6513196" y="1055981"/>
            <a:ext cx="929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3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Netflix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7" name="TextBox 98">
            <a:extLst>
              <a:ext uri="{FF2B5EF4-FFF2-40B4-BE49-F238E27FC236}">
                <a16:creationId xmlns:a16="http://schemas.microsoft.com/office/drawing/2014/main" id="{127CFEC9-CF31-4739-B1A6-8DAECFC5E18A}"/>
              </a:ext>
            </a:extLst>
          </p:cNvPr>
          <p:cNvSpPr txBox="1"/>
          <p:nvPr/>
        </p:nvSpPr>
        <p:spPr>
          <a:xfrm>
            <a:off x="1361123" y="2515922"/>
            <a:ext cx="14859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4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History</a:t>
            </a:r>
            <a:endParaRPr lang="bg-BG" sz="135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8" name="TextBox 99">
            <a:extLst>
              <a:ext uri="{FF2B5EF4-FFF2-40B4-BE49-F238E27FC236}">
                <a16:creationId xmlns:a16="http://schemas.microsoft.com/office/drawing/2014/main" id="{C4A81009-05D9-449B-91F4-EBC6C7E3D3E2}"/>
              </a:ext>
            </a:extLst>
          </p:cNvPr>
          <p:cNvSpPr txBox="1"/>
          <p:nvPr/>
        </p:nvSpPr>
        <p:spPr>
          <a:xfrm>
            <a:off x="3714749" y="2511206"/>
            <a:ext cx="1714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5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Sony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9" name="TextBox 100">
            <a:extLst>
              <a:ext uri="{FF2B5EF4-FFF2-40B4-BE49-F238E27FC236}">
                <a16:creationId xmlns:a16="http://schemas.microsoft.com/office/drawing/2014/main" id="{FEE66463-F3CB-45C9-B3DB-0B89ECF93EB8}"/>
              </a:ext>
            </a:extLst>
          </p:cNvPr>
          <p:cNvSpPr txBox="1"/>
          <p:nvPr/>
        </p:nvSpPr>
        <p:spPr>
          <a:xfrm>
            <a:off x="6257497" y="2511206"/>
            <a:ext cx="14404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6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JVC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sp>
        <p:nvSpPr>
          <p:cNvPr id="10" name="TextBox 101">
            <a:extLst>
              <a:ext uri="{FF2B5EF4-FFF2-40B4-BE49-F238E27FC236}">
                <a16:creationId xmlns:a16="http://schemas.microsoft.com/office/drawing/2014/main" id="{3438C944-23EA-4ED9-8BE3-A4FF128A15DB}"/>
              </a:ext>
            </a:extLst>
          </p:cNvPr>
          <p:cNvSpPr txBox="1"/>
          <p:nvPr/>
        </p:nvSpPr>
        <p:spPr>
          <a:xfrm>
            <a:off x="2200105" y="3966883"/>
            <a:ext cx="2026349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7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LG</a:t>
            </a:r>
            <a:endParaRPr lang="ru-RU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endParaRPr lang="bg-BG" sz="1350" dirty="0">
              <a:solidFill>
                <a:srgbClr val="4F81BD"/>
              </a:solidFill>
              <a:latin typeface="Sofia Sans" pitchFamily="2" charset="0"/>
            </a:endParaRPr>
          </a:p>
        </p:txBody>
      </p:sp>
      <p:sp>
        <p:nvSpPr>
          <p:cNvPr id="11" name="TextBox 102">
            <a:extLst>
              <a:ext uri="{FF2B5EF4-FFF2-40B4-BE49-F238E27FC236}">
                <a16:creationId xmlns:a16="http://schemas.microsoft.com/office/drawing/2014/main" id="{426CE1F3-BB59-4826-8200-FA6CA39F5A8A}"/>
              </a:ext>
            </a:extLst>
          </p:cNvPr>
          <p:cNvSpPr txBox="1"/>
          <p:nvPr/>
        </p:nvSpPr>
        <p:spPr>
          <a:xfrm>
            <a:off x="4888950" y="3954976"/>
            <a:ext cx="1584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8</a:t>
            </a:r>
          </a:p>
          <a:p>
            <a:pPr algn="ctr" defTabSz="685783">
              <a:defRPr/>
            </a:pP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TCL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3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BA86-C4BF-4005-B5C3-EFF4F16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685783">
              <a:defRPr/>
            </a:pPr>
            <a: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  <a:t>Разпределение по групи</a:t>
            </a:r>
            <a:b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</a:br>
            <a:r>
              <a:rPr lang="bg-BG" dirty="0">
                <a:solidFill>
                  <a:sysClr val="windowText" lastClr="000000"/>
                </a:solidFill>
                <a:latin typeface="Sofia Sans" pitchFamily="2" charset="0"/>
              </a:rPr>
              <a:t>Механични части </a:t>
            </a:r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03740-1D1A-4319-9EC9-F7D2483A5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82" y="3406099"/>
            <a:ext cx="1609865" cy="1609865"/>
          </a:xfrm>
          <a:prstGeom prst="rect">
            <a:avLst/>
          </a:prstGeom>
        </p:spPr>
      </p:pic>
      <p:sp>
        <p:nvSpPr>
          <p:cNvPr id="13" name="TextBox 95">
            <a:extLst>
              <a:ext uri="{FF2B5EF4-FFF2-40B4-BE49-F238E27FC236}">
                <a16:creationId xmlns:a16="http://schemas.microsoft.com/office/drawing/2014/main" id="{3E68AAD6-8FF9-4120-AF3D-70FE144274C8}"/>
              </a:ext>
            </a:extLst>
          </p:cNvPr>
          <p:cNvSpPr txBox="1"/>
          <p:nvPr/>
        </p:nvSpPr>
        <p:spPr>
          <a:xfrm>
            <a:off x="751481" y="1090179"/>
            <a:ext cx="238579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1</a:t>
            </a: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Стоманен Фланец</a:t>
            </a: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Gasket Seal</a:t>
            </a:r>
          </a:p>
        </p:txBody>
      </p:sp>
      <p:sp>
        <p:nvSpPr>
          <p:cNvPr id="14" name="TextBox 96">
            <a:extLst>
              <a:ext uri="{FF2B5EF4-FFF2-40B4-BE49-F238E27FC236}">
                <a16:creationId xmlns:a16="http://schemas.microsoft.com/office/drawing/2014/main" id="{B9D1F14A-27CE-4815-A852-099B877E09EC}"/>
              </a:ext>
            </a:extLst>
          </p:cNvPr>
          <p:cNvSpPr txBox="1"/>
          <p:nvPr/>
        </p:nvSpPr>
        <p:spPr>
          <a:xfrm>
            <a:off x="5484398" y="1064960"/>
            <a:ext cx="28881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2</a:t>
            </a: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Болт с халка</a:t>
            </a: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Eye Bolt</a:t>
            </a:r>
          </a:p>
        </p:txBody>
      </p:sp>
      <p:sp>
        <p:nvSpPr>
          <p:cNvPr id="15" name="TextBox 97">
            <a:extLst>
              <a:ext uri="{FF2B5EF4-FFF2-40B4-BE49-F238E27FC236}">
                <a16:creationId xmlns:a16="http://schemas.microsoft.com/office/drawing/2014/main" id="{1B573C60-C2EE-4A3F-B15D-49F664F91C80}"/>
              </a:ext>
            </a:extLst>
          </p:cNvPr>
          <p:cNvSpPr txBox="1"/>
          <p:nvPr/>
        </p:nvSpPr>
        <p:spPr>
          <a:xfrm>
            <a:off x="3042972" y="2762006"/>
            <a:ext cx="307857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3</a:t>
            </a: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Лагер тип </a:t>
            </a: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BK1012</a:t>
            </a:r>
            <a:b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</a:b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Needle </a:t>
            </a:r>
            <a:r>
              <a:rPr lang="sk-SK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B</a:t>
            </a: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earing 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F6281C-9919-48A9-8C0B-4DD3C7237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3" y="1948143"/>
            <a:ext cx="1627726" cy="1627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EC1402-741D-4396-A1D9-A47270F25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15" y="1948143"/>
            <a:ext cx="1707323" cy="1707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FB4C55-B2DB-4097-B88E-C96D325D0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26" y="3558114"/>
            <a:ext cx="1401196" cy="1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952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BA86-C4BF-4005-B5C3-EFF4F16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685783">
              <a:defRPr/>
            </a:pPr>
            <a: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  <a:t>Разпределение по групи</a:t>
            </a:r>
            <a:b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</a:br>
            <a:r>
              <a:rPr lang="bg-BG" dirty="0">
                <a:solidFill>
                  <a:sysClr val="windowText" lastClr="000000"/>
                </a:solidFill>
                <a:latin typeface="Sofia Sans" pitchFamily="2" charset="0"/>
              </a:rPr>
              <a:t>Механични части 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37B3C-4B3D-404B-AA3A-70FDF253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62" y="3863192"/>
            <a:ext cx="1425039" cy="1068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28E73-74EF-4190-AAEE-73E1ED547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92" y="1538406"/>
            <a:ext cx="1494436" cy="1494436"/>
          </a:xfrm>
          <a:prstGeom prst="rect">
            <a:avLst/>
          </a:prstGeom>
        </p:spPr>
      </p:pic>
      <p:sp>
        <p:nvSpPr>
          <p:cNvPr id="19" name="TextBox 98">
            <a:extLst>
              <a:ext uri="{FF2B5EF4-FFF2-40B4-BE49-F238E27FC236}">
                <a16:creationId xmlns:a16="http://schemas.microsoft.com/office/drawing/2014/main" id="{EE3964E7-B042-43A7-81E5-49772DE53809}"/>
              </a:ext>
            </a:extLst>
          </p:cNvPr>
          <p:cNvSpPr txBox="1"/>
          <p:nvPr/>
        </p:nvSpPr>
        <p:spPr>
          <a:xfrm>
            <a:off x="90551" y="1181189"/>
            <a:ext cx="320334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4</a:t>
            </a: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Винт с вътрешен шестостен</a:t>
            </a: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Tapered Socket</a:t>
            </a:r>
            <a:r>
              <a:rPr lang="bg-BG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 </a:t>
            </a: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Cap Bolt</a:t>
            </a:r>
          </a:p>
        </p:txBody>
      </p:sp>
      <p:sp>
        <p:nvSpPr>
          <p:cNvPr id="20" name="TextBox 99">
            <a:extLst>
              <a:ext uri="{FF2B5EF4-FFF2-40B4-BE49-F238E27FC236}">
                <a16:creationId xmlns:a16="http://schemas.microsoft.com/office/drawing/2014/main" id="{AC5B98FE-08AE-407F-A4A8-29C0643915CC}"/>
              </a:ext>
            </a:extLst>
          </p:cNvPr>
          <p:cNvSpPr txBox="1"/>
          <p:nvPr/>
        </p:nvSpPr>
        <p:spPr>
          <a:xfrm>
            <a:off x="6471885" y="1026033"/>
            <a:ext cx="171450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5</a:t>
            </a: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Скоба шегел</a:t>
            </a:r>
            <a:b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</a:b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U Bolt 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endParaRPr lang="bg-BG" sz="1350" dirty="0">
              <a:solidFill>
                <a:srgbClr val="F79646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fia Sans" pitchFamily="2" charset="0"/>
            </a:endParaRPr>
          </a:p>
        </p:txBody>
      </p:sp>
      <p:sp>
        <p:nvSpPr>
          <p:cNvPr id="21" name="TextBox 100">
            <a:extLst>
              <a:ext uri="{FF2B5EF4-FFF2-40B4-BE49-F238E27FC236}">
                <a16:creationId xmlns:a16="http://schemas.microsoft.com/office/drawing/2014/main" id="{C473EAB9-26EA-48C9-8A44-05BF67C96A92}"/>
              </a:ext>
            </a:extLst>
          </p:cNvPr>
          <p:cNvSpPr txBox="1"/>
          <p:nvPr/>
        </p:nvSpPr>
        <p:spPr>
          <a:xfrm>
            <a:off x="3007523" y="2959330"/>
            <a:ext cx="329073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6</a:t>
            </a: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Триъгълно Лагерно Тяло</a:t>
            </a:r>
            <a:endParaRPr lang="en-US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3 Bolt Flanged Housing</a:t>
            </a:r>
            <a:endParaRPr lang="bg-BG" sz="16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09E4C-97AE-4545-9B66-06DC5452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35" y="1591465"/>
            <a:ext cx="1545740" cy="15457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D916A3-FE45-4DCC-B8E4-184811B7C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89" y="3954825"/>
            <a:ext cx="1004486" cy="1004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1B28E4-F47D-49BD-A1AC-85D992853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0" y="2396589"/>
            <a:ext cx="2386198" cy="23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581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BA86-C4BF-4005-B5C3-EFF4F16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685783">
              <a:defRPr/>
            </a:pPr>
            <a: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  <a:t>Разпределение по групи</a:t>
            </a:r>
            <a:br>
              <a:rPr lang="bg-BG" sz="3100" b="0" dirty="0">
                <a:solidFill>
                  <a:sysClr val="windowText" lastClr="000000"/>
                </a:solidFill>
                <a:latin typeface="Sofia Sans Light" pitchFamily="2" charset="0"/>
              </a:rPr>
            </a:br>
            <a:r>
              <a:rPr lang="bg-BG" dirty="0">
                <a:solidFill>
                  <a:sysClr val="windowText" lastClr="000000"/>
                </a:solidFill>
                <a:latin typeface="Sofia Sans" pitchFamily="2" charset="0"/>
              </a:rPr>
              <a:t>Механични части </a:t>
            </a:r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47DEF-0B46-4F0A-9BBB-1F971554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95" y="2173964"/>
            <a:ext cx="2207555" cy="1698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E4C0B0-B9E8-4BB8-B1B2-815194B2D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2154914"/>
            <a:ext cx="1589067" cy="1589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712E4-52A2-421D-B9A3-3517450C0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51" y="2336493"/>
            <a:ext cx="1225907" cy="1225907"/>
          </a:xfrm>
          <a:prstGeom prst="rect">
            <a:avLst/>
          </a:prstGeom>
        </p:spPr>
      </p:pic>
      <p:sp>
        <p:nvSpPr>
          <p:cNvPr id="15" name="TextBox 101">
            <a:extLst>
              <a:ext uri="{FF2B5EF4-FFF2-40B4-BE49-F238E27FC236}">
                <a16:creationId xmlns:a16="http://schemas.microsoft.com/office/drawing/2014/main" id="{FC085A0C-FA10-4879-86A1-37F58D559030}"/>
              </a:ext>
            </a:extLst>
          </p:cNvPr>
          <p:cNvSpPr txBox="1"/>
          <p:nvPr/>
        </p:nvSpPr>
        <p:spPr>
          <a:xfrm>
            <a:off x="849692" y="1419472"/>
            <a:ext cx="184213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7</a:t>
            </a:r>
          </a:p>
          <a:p>
            <a:pPr algn="ctr" defTabSz="685783">
              <a:defRPr/>
            </a:pPr>
            <a:r>
              <a:rPr lang="bg-BG" sz="2000" dirty="0" err="1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Шипова</a:t>
            </a: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 гайка</a:t>
            </a: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T-nut</a:t>
            </a:r>
            <a:endParaRPr lang="en-US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endParaRPr lang="bg-BG" sz="1350" dirty="0">
              <a:solidFill>
                <a:schemeClr val="accent1"/>
              </a:solidFill>
              <a:latin typeface="Sofia Sans" pitchFamily="2" charset="0"/>
            </a:endParaRPr>
          </a:p>
        </p:txBody>
      </p:sp>
      <p:sp>
        <p:nvSpPr>
          <p:cNvPr id="16" name="TextBox 102">
            <a:extLst>
              <a:ext uri="{FF2B5EF4-FFF2-40B4-BE49-F238E27FC236}">
                <a16:creationId xmlns:a16="http://schemas.microsoft.com/office/drawing/2014/main" id="{BD8C97A9-7846-494B-A39A-3C21D2C52556}"/>
              </a:ext>
            </a:extLst>
          </p:cNvPr>
          <p:cNvSpPr txBox="1"/>
          <p:nvPr/>
        </p:nvSpPr>
        <p:spPr>
          <a:xfrm>
            <a:off x="5722925" y="1391770"/>
            <a:ext cx="2592480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defRPr/>
            </a:pPr>
            <a:r>
              <a:rPr lang="bg-BG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ofia Sans" pitchFamily="2" charset="0"/>
              </a:rPr>
              <a:t>Група 8</a:t>
            </a: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r>
              <a:rPr lang="bg-BG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Роторен лагер </a:t>
            </a:r>
            <a:r>
              <a:rPr lang="en-US" sz="20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C536</a:t>
            </a:r>
          </a:p>
          <a:p>
            <a:pPr algn="ctr" defTabSz="685783">
              <a:defRPr/>
            </a:pPr>
            <a:r>
              <a:rPr lang="en-US" sz="1600" dirty="0">
                <a:solidFill>
                  <a:srgbClr val="F79646">
                    <a:lumMod val="75000"/>
                  </a:srgbClr>
                </a:solidFill>
                <a:latin typeface="Sofia Sans" pitchFamily="2" charset="0"/>
              </a:rPr>
              <a:t>Rotor Bearing</a:t>
            </a:r>
            <a:endParaRPr lang="bg-BG" sz="2000" dirty="0">
              <a:solidFill>
                <a:srgbClr val="F79646">
                  <a:lumMod val="75000"/>
                </a:srgbClr>
              </a:solidFill>
              <a:latin typeface="Sofia Sans" pitchFamily="2" charset="0"/>
            </a:endParaRPr>
          </a:p>
          <a:p>
            <a:pPr algn="ctr" defTabSz="685783">
              <a:defRPr/>
            </a:pPr>
            <a:endParaRPr lang="bg-BG" sz="1350" dirty="0">
              <a:solidFill>
                <a:srgbClr val="F79646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fia Sans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11AC52-C831-44A0-A308-880ADB21B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56" y="2329411"/>
            <a:ext cx="1581645" cy="15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F47D37-E13A-4F5A-9118-2E27060C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уточнения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31426-FB64-4A91-8615-4E7591065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dirty="0"/>
              <a:t>Задължително условие е да използвате разпределената по група механична част.</a:t>
            </a:r>
          </a:p>
          <a:p>
            <a:pPr marL="803275" lvl="2" indent="0">
              <a:buNone/>
            </a:pPr>
            <a:r>
              <a:rPr lang="ru-RU" dirty="0"/>
              <a:t>(може, освен нея, да включите и други форми, пак създадени посредством методите, разгледани по време на упражнения 05 и 06)</a:t>
            </a:r>
          </a:p>
          <a:p>
            <a:pPr lvl="1"/>
            <a:r>
              <a:rPr lang="ru-RU" dirty="0"/>
              <a:t>Допуска се да изградите логото и изцяло с варианти на механичната част, която е за вашата група.</a:t>
            </a:r>
          </a:p>
          <a:p>
            <a:pPr lvl="1"/>
            <a:r>
              <a:rPr lang="ru-RU" dirty="0"/>
              <a:t>Може да пресъздадете съкратена версия на логото.</a:t>
            </a:r>
          </a:p>
          <a:p>
            <a:pPr marL="803275" lvl="2" indent="0">
              <a:buNone/>
            </a:pPr>
            <a:r>
              <a:rPr lang="ru-RU" dirty="0"/>
              <a:t>(ако има такава, например вместо NETFLIX само N)</a:t>
            </a:r>
          </a:p>
          <a:p>
            <a:pPr lvl="1"/>
            <a:r>
              <a:rPr lang="ru-RU" dirty="0"/>
              <a:t>Може да използвате цветове по ваше усмотрение</a:t>
            </a:r>
          </a:p>
          <a:p>
            <a:pPr marL="803275" lvl="2" indent="0">
              <a:buNone/>
            </a:pPr>
            <a:r>
              <a:rPr lang="ru-RU" dirty="0"/>
              <a:t>(без задължително да съвпадат с тези на оригиналното лого)</a:t>
            </a:r>
          </a:p>
          <a:p>
            <a:pPr lvl="1"/>
            <a:r>
              <a:rPr lang="ru-RU" dirty="0"/>
              <a:t>Бъдете креативни и използвайте въображението си! </a:t>
            </a:r>
            <a:r>
              <a:rPr lang="bg-BG" dirty="0">
                <a:sym typeface="Wingdings" pitchFamily="2" charset="2"/>
              </a:rPr>
              <a:t>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54522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E432-73F6-4552-80BB-49C085FA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Допълнителни изисквания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598C-9931-4D07-9452-7EF89261B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Относно решенията:</a:t>
            </a:r>
          </a:p>
          <a:p>
            <a:pPr lvl="1"/>
            <a:r>
              <a:rPr lang="bg-BG" dirty="0"/>
              <a:t>да са с версията на </a:t>
            </a:r>
            <a:r>
              <a:rPr lang="en-US" dirty="0"/>
              <a:t>Three.js </a:t>
            </a:r>
            <a:r>
              <a:rPr lang="bg-BG" dirty="0"/>
              <a:t>от упражненията</a:t>
            </a:r>
            <a:br>
              <a:rPr lang="en-US" dirty="0"/>
            </a:br>
            <a:r>
              <a:rPr lang="bg-BG" dirty="0"/>
              <a:t>или по-нова версия</a:t>
            </a:r>
          </a:p>
          <a:p>
            <a:pPr lvl="1"/>
            <a:r>
              <a:rPr lang="bg-BG" dirty="0"/>
              <a:t>да включват библиотеките с </a:t>
            </a:r>
            <a:r>
              <a:rPr lang="en-US" dirty="0">
                <a:latin typeface="Sofia Sans" pitchFamily="2" charset="0"/>
              </a:rPr>
              <a:t>import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latin typeface="Sofia Sans" pitchFamily="2" charset="0"/>
              </a:rPr>
              <a:t>importmap</a:t>
            </a:r>
            <a:endParaRPr lang="bg-BG" dirty="0">
              <a:latin typeface="Sofia Sans" pitchFamily="2" charset="0"/>
            </a:endParaRPr>
          </a:p>
          <a:p>
            <a:pPr lvl="1"/>
            <a:r>
              <a:rPr lang="bg-BG" dirty="0"/>
              <a:t>да се пускат директно, без нужда от допълнителен софтуер/файл</a:t>
            </a:r>
          </a:p>
          <a:p>
            <a:pPr lvl="1"/>
            <a:r>
              <a:rPr lang="bg-BG" dirty="0"/>
              <a:t>да съдържат само поискания файл.</a:t>
            </a:r>
          </a:p>
        </p:txBody>
      </p:sp>
    </p:spTree>
    <p:extLst>
      <p:ext uri="{BB962C8B-B14F-4D97-AF65-F5344CB8AC3E}">
        <p14:creationId xmlns:p14="http://schemas.microsoft.com/office/powerpoint/2010/main" val="17943496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409</Words>
  <Application>Microsoft Office PowerPoint</Application>
  <PresentationFormat>On-screen Show (16:9)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Roboto Light</vt:lpstr>
      <vt:lpstr>Sofia Sans Semi Condensed Light</vt:lpstr>
      <vt:lpstr>Open Sans</vt:lpstr>
      <vt:lpstr>Sofia Sans</vt:lpstr>
      <vt:lpstr>Roboto SemiBold</vt:lpstr>
      <vt:lpstr>Arial</vt:lpstr>
      <vt:lpstr>Wingdings</vt:lpstr>
      <vt:lpstr>Sofia Sans ExtraBold</vt:lpstr>
      <vt:lpstr>Roboto</vt:lpstr>
      <vt:lpstr>Open Sans Light</vt:lpstr>
      <vt:lpstr>Sofia Sans Light</vt:lpstr>
      <vt:lpstr>Calibri</vt:lpstr>
      <vt:lpstr>Office Theme</vt:lpstr>
      <vt:lpstr>PowerPoint Presentation</vt:lpstr>
      <vt:lpstr>21 ноември</vt:lpstr>
      <vt:lpstr>Разпределение по поток</vt:lpstr>
      <vt:lpstr>Разпределение по групи Лога</vt:lpstr>
      <vt:lpstr>Разпределение по групи Механични части </vt:lpstr>
      <vt:lpstr>Разпределение по групи Механични части </vt:lpstr>
      <vt:lpstr>Разпределение по групи Механични части </vt:lpstr>
      <vt:lpstr>Допълнителни уточнения</vt:lpstr>
      <vt:lpstr>Допълнителни изисквания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2025-10-01T14:40:40Z</dcterms:created>
  <dcterms:modified xsi:type="dcterms:W3CDTF">2025-10-01T14:41:45Z</dcterms:modified>
</cp:coreProperties>
</file>